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93450-8B5B-436C-A5D3-8B3F938290AC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A9EEF-CA54-4F16-B1F8-C83220B91F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26CF35-3C9D-460D-B0E5-053EDE937A3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0" y="-3175"/>
            <a:ext cx="9144000" cy="1497013"/>
            <a:chOff x="0" y="-2872"/>
            <a:chExt cx="9144000" cy="1496710"/>
          </a:xfrm>
        </p:grpSpPr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1752600" y="400271"/>
              <a:ext cx="5472113" cy="46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Администрация Тверской области</a:t>
              </a:r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6425" name="Picture 15" descr="22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426" name="Picture 15" descr="22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422" name="Picture 13" descr="logo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3664" y="-2872"/>
              <a:ext cx="1137685" cy="149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3" name="Picture 15" descr="22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24" name="TextBox 17"/>
            <p:cNvSpPr txBox="1">
              <a:spLocks noChangeArrowheads="1"/>
            </p:cNvSpPr>
            <p:nvPr/>
          </p:nvSpPr>
          <p:spPr bwMode="auto">
            <a:xfrm>
              <a:off x="304314" y="20720"/>
              <a:ext cx="121489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1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Тверская область</a:t>
              </a:r>
              <a:endParaRPr lang="en-US" sz="11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560513" y="333375"/>
            <a:ext cx="7127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6388" name="Прямоугольник 17"/>
          <p:cNvSpPr>
            <a:spLocks noChangeArrowheads="1"/>
          </p:cNvSpPr>
          <p:nvPr/>
        </p:nvSpPr>
        <p:spPr bwMode="auto">
          <a:xfrm>
            <a:off x="1306513" y="34925"/>
            <a:ext cx="78374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dirty="0">
                <a:solidFill>
                  <a:schemeClr val="bg1"/>
                </a:solidFill>
                <a:latin typeface="Arial Black" pitchFamily="34" charset="0"/>
              </a:rPr>
              <a:t>Сроки введения Федеральных государственных образовательных стандартов в общем образовании</a:t>
            </a: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238125" y="1746250"/>
            <a:ext cx="8455025" cy="3751263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dirty="0">
              <a:latin typeface="Arial" pitchFamily="-112" charset="0"/>
              <a:cs typeface="Arial" pitchFamily="-112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400" dirty="0">
              <a:solidFill>
                <a:srgbClr val="0070C0"/>
              </a:solidFill>
              <a:latin typeface="+mn-lt"/>
              <a:cs typeface="Arial" pitchFamily="-11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70C0"/>
              </a:solidFill>
              <a:latin typeface="Arial Black" pitchFamily="34" charset="0"/>
              <a:cs typeface="Arial" pitchFamily="-112" charset="0"/>
            </a:endParaRPr>
          </a:p>
        </p:txBody>
      </p:sp>
      <p:sp>
        <p:nvSpPr>
          <p:cNvPr id="16390" name="Прямоугольник 13"/>
          <p:cNvSpPr>
            <a:spLocks noChangeArrowheads="1"/>
          </p:cNvSpPr>
          <p:nvPr/>
        </p:nvSpPr>
        <p:spPr bwMode="auto">
          <a:xfrm>
            <a:off x="3657600" y="3135313"/>
            <a:ext cx="1555750" cy="3324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87325" y="3028950"/>
            <a:ext cx="3060700" cy="34909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-112" charset="0"/>
              <a:cs typeface="Arial" pitchFamily="-112" charset="0"/>
            </a:endParaRPr>
          </a:p>
        </p:txBody>
      </p:sp>
      <p:sp>
        <p:nvSpPr>
          <p:cNvPr id="16392" name="Прямоугольник 15"/>
          <p:cNvSpPr>
            <a:spLocks noChangeArrowheads="1"/>
          </p:cNvSpPr>
          <p:nvPr/>
        </p:nvSpPr>
        <p:spPr bwMode="auto">
          <a:xfrm>
            <a:off x="5637213" y="3040063"/>
            <a:ext cx="3059112" cy="34813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 rot="5400000">
            <a:off x="-157163" y="5192713"/>
            <a:ext cx="1774825" cy="5461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-112" charset="0"/>
              <a:cs typeface="Arial" pitchFamily="-112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5400000">
            <a:off x="497682" y="5004594"/>
            <a:ext cx="2195512" cy="5461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-112" charset="0"/>
              <a:cs typeface="Arial" pitchFamily="-112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 rot="5400000">
            <a:off x="1034257" y="4731544"/>
            <a:ext cx="2806700" cy="54133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-112" charset="0"/>
              <a:cs typeface="Arial" pitchFamily="-112" charset="0"/>
            </a:endParaRPr>
          </a:p>
        </p:txBody>
      </p:sp>
      <p:sp>
        <p:nvSpPr>
          <p:cNvPr id="16396" name="Прямоугольник 19"/>
          <p:cNvSpPr>
            <a:spLocks noChangeArrowheads="1"/>
          </p:cNvSpPr>
          <p:nvPr/>
        </p:nvSpPr>
        <p:spPr bwMode="auto">
          <a:xfrm>
            <a:off x="3752850" y="4999038"/>
            <a:ext cx="1306513" cy="252412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01.09.2016</a:t>
            </a:r>
          </a:p>
        </p:txBody>
      </p:sp>
      <p:sp>
        <p:nvSpPr>
          <p:cNvPr id="16397" name="Прямоугольник 20"/>
          <p:cNvSpPr>
            <a:spLocks noChangeArrowheads="1"/>
          </p:cNvSpPr>
          <p:nvPr/>
        </p:nvSpPr>
        <p:spPr bwMode="auto">
          <a:xfrm>
            <a:off x="3751263" y="5283200"/>
            <a:ext cx="1304925" cy="250825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01.09.2017</a:t>
            </a:r>
          </a:p>
        </p:txBody>
      </p:sp>
      <p:sp>
        <p:nvSpPr>
          <p:cNvPr id="16398" name="Прямоугольник 22"/>
          <p:cNvSpPr>
            <a:spLocks noChangeArrowheads="1"/>
          </p:cNvSpPr>
          <p:nvPr/>
        </p:nvSpPr>
        <p:spPr bwMode="auto">
          <a:xfrm>
            <a:off x="3748088" y="5565775"/>
            <a:ext cx="1306512" cy="252413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01.09.2018</a:t>
            </a:r>
          </a:p>
        </p:txBody>
      </p:sp>
      <p:sp>
        <p:nvSpPr>
          <p:cNvPr id="16399" name="Прямоугольник 24"/>
          <p:cNvSpPr>
            <a:spLocks noChangeArrowheads="1"/>
          </p:cNvSpPr>
          <p:nvPr/>
        </p:nvSpPr>
        <p:spPr bwMode="auto">
          <a:xfrm>
            <a:off x="3746500" y="5861050"/>
            <a:ext cx="1306513" cy="250825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01.09.2019</a:t>
            </a:r>
          </a:p>
        </p:txBody>
      </p:sp>
      <p:sp>
        <p:nvSpPr>
          <p:cNvPr id="16400" name="Прямоугольник 25"/>
          <p:cNvSpPr>
            <a:spLocks noChangeArrowheads="1"/>
          </p:cNvSpPr>
          <p:nvPr/>
        </p:nvSpPr>
        <p:spPr bwMode="auto">
          <a:xfrm>
            <a:off x="3756025" y="6154738"/>
            <a:ext cx="1306513" cy="252412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01.09.2020</a:t>
            </a:r>
          </a:p>
        </p:txBody>
      </p:sp>
      <p:sp>
        <p:nvSpPr>
          <p:cNvPr id="16401" name="Прямоугольник 26"/>
          <p:cNvSpPr>
            <a:spLocks noChangeArrowheads="1"/>
          </p:cNvSpPr>
          <p:nvPr/>
        </p:nvSpPr>
        <p:spPr bwMode="auto">
          <a:xfrm>
            <a:off x="3748088" y="4413250"/>
            <a:ext cx="1306512" cy="252413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01.09.2014</a:t>
            </a:r>
          </a:p>
        </p:txBody>
      </p:sp>
      <p:sp>
        <p:nvSpPr>
          <p:cNvPr id="16402" name="Прямоугольник 27"/>
          <p:cNvSpPr>
            <a:spLocks noChangeArrowheads="1"/>
          </p:cNvSpPr>
          <p:nvPr/>
        </p:nvSpPr>
        <p:spPr bwMode="auto">
          <a:xfrm>
            <a:off x="3748088" y="4129088"/>
            <a:ext cx="1306512" cy="250825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01.09.2013</a:t>
            </a:r>
          </a:p>
        </p:txBody>
      </p:sp>
      <p:sp>
        <p:nvSpPr>
          <p:cNvPr id="16403" name="Прямоугольник 28"/>
          <p:cNvSpPr>
            <a:spLocks noChangeArrowheads="1"/>
          </p:cNvSpPr>
          <p:nvPr/>
        </p:nvSpPr>
        <p:spPr bwMode="auto">
          <a:xfrm>
            <a:off x="3746500" y="4708525"/>
            <a:ext cx="1306513" cy="252413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01.09.2015</a:t>
            </a:r>
          </a:p>
        </p:txBody>
      </p:sp>
      <p:sp>
        <p:nvSpPr>
          <p:cNvPr id="16404" name="Прямоугольник 29"/>
          <p:cNvSpPr>
            <a:spLocks noChangeArrowheads="1"/>
          </p:cNvSpPr>
          <p:nvPr/>
        </p:nvSpPr>
        <p:spPr bwMode="auto">
          <a:xfrm>
            <a:off x="3756025" y="3840163"/>
            <a:ext cx="1306513" cy="250825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01.09.2012</a:t>
            </a:r>
          </a:p>
        </p:txBody>
      </p:sp>
      <p:sp>
        <p:nvSpPr>
          <p:cNvPr id="16405" name="Прямоугольник 30"/>
          <p:cNvSpPr>
            <a:spLocks noChangeArrowheads="1"/>
          </p:cNvSpPr>
          <p:nvPr/>
        </p:nvSpPr>
        <p:spPr bwMode="auto">
          <a:xfrm>
            <a:off x="3754438" y="3552825"/>
            <a:ext cx="1306512" cy="252413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01.09.2011</a:t>
            </a:r>
          </a:p>
        </p:txBody>
      </p:sp>
      <p:sp>
        <p:nvSpPr>
          <p:cNvPr id="16406" name="Прямоугольник 31"/>
          <p:cNvSpPr>
            <a:spLocks noChangeArrowheads="1"/>
          </p:cNvSpPr>
          <p:nvPr/>
        </p:nvSpPr>
        <p:spPr bwMode="auto">
          <a:xfrm>
            <a:off x="3752850" y="3265488"/>
            <a:ext cx="1306513" cy="252412"/>
          </a:xfrm>
          <a:prstGeom prst="rect">
            <a:avLst/>
          </a:prstGeom>
          <a:solidFill>
            <a:srgbClr val="1DAA06">
              <a:alpha val="3882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Calibri" pitchFamily="34" charset="0"/>
              </a:rPr>
              <a:t>01.09.2010</a:t>
            </a:r>
          </a:p>
        </p:txBody>
      </p:sp>
      <p:sp>
        <p:nvSpPr>
          <p:cNvPr id="16407" name="Прямоугольник 32"/>
          <p:cNvSpPr>
            <a:spLocks noChangeArrowheads="1"/>
          </p:cNvSpPr>
          <p:nvPr/>
        </p:nvSpPr>
        <p:spPr bwMode="auto">
          <a:xfrm>
            <a:off x="177800" y="2136775"/>
            <a:ext cx="3060700" cy="839788"/>
          </a:xfrm>
          <a:prstGeom prst="rect">
            <a:avLst/>
          </a:prstGeom>
          <a:solidFill>
            <a:srgbClr val="E8243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solidFill>
                  <a:schemeClr val="bg1"/>
                </a:solidFill>
                <a:latin typeface="Calibri" pitchFamily="34" charset="0"/>
              </a:rPr>
              <a:t>Введение ФГОС </a:t>
            </a:r>
          </a:p>
          <a:p>
            <a:pPr algn="ctr"/>
            <a:r>
              <a:rPr lang="ru-RU" sz="1400">
                <a:solidFill>
                  <a:schemeClr val="bg1"/>
                </a:solidFill>
                <a:latin typeface="Calibri" pitchFamily="34" charset="0"/>
              </a:rPr>
              <a:t>по мере готовности</a:t>
            </a:r>
          </a:p>
        </p:txBody>
      </p:sp>
      <p:sp>
        <p:nvSpPr>
          <p:cNvPr id="16408" name="Прямоугольник 33"/>
          <p:cNvSpPr>
            <a:spLocks noChangeArrowheads="1"/>
          </p:cNvSpPr>
          <p:nvPr/>
        </p:nvSpPr>
        <p:spPr bwMode="auto">
          <a:xfrm>
            <a:off x="5614988" y="2136775"/>
            <a:ext cx="306070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solidFill>
                  <a:schemeClr val="bg1"/>
                </a:solidFill>
                <a:latin typeface="Calibri" pitchFamily="34" charset="0"/>
              </a:rPr>
              <a:t>Обязательное </a:t>
            </a:r>
          </a:p>
          <a:p>
            <a:pPr algn="ctr"/>
            <a:r>
              <a:rPr lang="ru-RU" sz="1400">
                <a:solidFill>
                  <a:schemeClr val="bg1"/>
                </a:solidFill>
                <a:latin typeface="Calibri" pitchFamily="34" charset="0"/>
              </a:rPr>
              <a:t>введение ФГОС</a:t>
            </a:r>
          </a:p>
        </p:txBody>
      </p:sp>
      <p:sp>
        <p:nvSpPr>
          <p:cNvPr id="16409" name="Прямоугольник 34"/>
          <p:cNvSpPr>
            <a:spLocks noChangeArrowheads="1"/>
          </p:cNvSpPr>
          <p:nvPr/>
        </p:nvSpPr>
        <p:spPr bwMode="auto">
          <a:xfrm>
            <a:off x="3646488" y="2708275"/>
            <a:ext cx="1543050" cy="249238"/>
          </a:xfrm>
          <a:prstGeom prst="rect">
            <a:avLst/>
          </a:prstGeom>
          <a:solidFill>
            <a:srgbClr val="1DAA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>
                <a:solidFill>
                  <a:schemeClr val="bg1"/>
                </a:solidFill>
                <a:latin typeface="Calibri" pitchFamily="34" charset="0"/>
              </a:rPr>
              <a:t>Сроки введения</a:t>
            </a:r>
          </a:p>
        </p:txBody>
      </p:sp>
      <p:sp>
        <p:nvSpPr>
          <p:cNvPr id="16410" name="Прямоугольник 35"/>
          <p:cNvSpPr>
            <a:spLocks noChangeArrowheads="1"/>
          </p:cNvSpPr>
          <p:nvPr/>
        </p:nvSpPr>
        <p:spPr bwMode="auto">
          <a:xfrm>
            <a:off x="285750" y="4192588"/>
            <a:ext cx="877888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>
                <a:solidFill>
                  <a:srgbClr val="FF0000"/>
                </a:solidFill>
                <a:latin typeface="Calibri" pitchFamily="34" charset="0"/>
              </a:rPr>
              <a:t>10 класс</a:t>
            </a:r>
          </a:p>
        </p:txBody>
      </p:sp>
      <p:sp>
        <p:nvSpPr>
          <p:cNvPr id="16411" name="Прямоугольник 36"/>
          <p:cNvSpPr>
            <a:spLocks noChangeArrowheads="1"/>
          </p:cNvSpPr>
          <p:nvPr/>
        </p:nvSpPr>
        <p:spPr bwMode="auto">
          <a:xfrm>
            <a:off x="1162050" y="3821113"/>
            <a:ext cx="877888" cy="285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>
                <a:solidFill>
                  <a:srgbClr val="FF0000"/>
                </a:solidFill>
                <a:latin typeface="Calibri" pitchFamily="34" charset="0"/>
              </a:rPr>
              <a:t>5 класс</a:t>
            </a:r>
          </a:p>
        </p:txBody>
      </p:sp>
      <p:sp>
        <p:nvSpPr>
          <p:cNvPr id="16412" name="Прямоугольник 37"/>
          <p:cNvSpPr>
            <a:spLocks noChangeArrowheads="1"/>
          </p:cNvSpPr>
          <p:nvPr/>
        </p:nvSpPr>
        <p:spPr bwMode="auto">
          <a:xfrm>
            <a:off x="2014538" y="3262313"/>
            <a:ext cx="858837" cy="2524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>
                <a:solidFill>
                  <a:srgbClr val="FF0000"/>
                </a:solidFill>
                <a:latin typeface="Calibri" pitchFamily="34" charset="0"/>
              </a:rPr>
              <a:t>1 класс</a:t>
            </a:r>
          </a:p>
        </p:txBody>
      </p:sp>
      <p:sp>
        <p:nvSpPr>
          <p:cNvPr id="39" name="Стрелка вправо 38"/>
          <p:cNvSpPr/>
          <p:nvPr/>
        </p:nvSpPr>
        <p:spPr bwMode="auto">
          <a:xfrm rot="5400000">
            <a:off x="4928394" y="4861719"/>
            <a:ext cx="2555875" cy="576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-112" charset="0"/>
              <a:cs typeface="Arial" pitchFamily="-112" charset="0"/>
            </a:endParaRPr>
          </a:p>
        </p:txBody>
      </p:sp>
      <p:sp>
        <p:nvSpPr>
          <p:cNvPr id="40" name="Стрелка вправо 39"/>
          <p:cNvSpPr/>
          <p:nvPr/>
        </p:nvSpPr>
        <p:spPr bwMode="auto">
          <a:xfrm rot="5400000">
            <a:off x="6279356" y="5414170"/>
            <a:ext cx="1476375" cy="57626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-112" charset="0"/>
              <a:cs typeface="Arial" pitchFamily="-112" charset="0"/>
            </a:endParaRPr>
          </a:p>
        </p:txBody>
      </p:sp>
      <p:sp>
        <p:nvSpPr>
          <p:cNvPr id="16415" name="Прямоугольник 40"/>
          <p:cNvSpPr>
            <a:spLocks noChangeArrowheads="1"/>
          </p:cNvSpPr>
          <p:nvPr/>
        </p:nvSpPr>
        <p:spPr bwMode="auto">
          <a:xfrm>
            <a:off x="5757863" y="3548063"/>
            <a:ext cx="877887" cy="285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>
                <a:solidFill>
                  <a:schemeClr val="bg1"/>
                </a:solidFill>
                <a:latin typeface="Calibri" pitchFamily="34" charset="0"/>
              </a:rPr>
              <a:t>1 класс</a:t>
            </a:r>
          </a:p>
        </p:txBody>
      </p:sp>
      <p:sp>
        <p:nvSpPr>
          <p:cNvPr id="16416" name="Прямоугольник 41"/>
          <p:cNvSpPr>
            <a:spLocks noChangeArrowheads="1"/>
          </p:cNvSpPr>
          <p:nvPr/>
        </p:nvSpPr>
        <p:spPr bwMode="auto">
          <a:xfrm>
            <a:off x="6577013" y="4641850"/>
            <a:ext cx="879475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>
                <a:solidFill>
                  <a:schemeClr val="bg1"/>
                </a:solidFill>
                <a:latin typeface="Calibri" pitchFamily="34" charset="0"/>
              </a:rPr>
              <a:t>5 класс</a:t>
            </a:r>
          </a:p>
        </p:txBody>
      </p:sp>
      <p:sp>
        <p:nvSpPr>
          <p:cNvPr id="16417" name="Прямоугольник 42"/>
          <p:cNvSpPr>
            <a:spLocks noChangeArrowheads="1"/>
          </p:cNvSpPr>
          <p:nvPr/>
        </p:nvSpPr>
        <p:spPr bwMode="auto">
          <a:xfrm>
            <a:off x="7491413" y="6149975"/>
            <a:ext cx="879475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100">
                <a:solidFill>
                  <a:schemeClr val="bg1"/>
                </a:solidFill>
                <a:latin typeface="Calibri" pitchFamily="34" charset="0"/>
              </a:rPr>
              <a:t>10 класс</a:t>
            </a:r>
          </a:p>
        </p:txBody>
      </p:sp>
      <p:pic>
        <p:nvPicPr>
          <p:cNvPr id="16418" name="Picture 4" descr="Картинка 34 из 19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0125" y="1544638"/>
            <a:ext cx="16843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9" name="Picture 2" descr="C:\Documents and Settings\Admin\Рабочий стол\Новая папка (5)\image004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Экран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</cp:revision>
  <dcterms:created xsi:type="dcterms:W3CDTF">2012-10-14T17:30:56Z</dcterms:created>
  <dcterms:modified xsi:type="dcterms:W3CDTF">2012-10-14T17:45:39Z</dcterms:modified>
</cp:coreProperties>
</file>