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7" r:id="rId2"/>
    <p:sldId id="296" r:id="rId3"/>
    <p:sldId id="280" r:id="rId4"/>
    <p:sldId id="295" r:id="rId5"/>
  </p:sldIdLst>
  <p:sldSz cx="9144000" cy="6858000" type="screen4x3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88000"/>
    <a:srgbClr val="996600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713" autoAdjust="0"/>
  </p:normalViewPr>
  <p:slideViewPr>
    <p:cSldViewPr>
      <p:cViewPr>
        <p:scale>
          <a:sx n="108" d="100"/>
          <a:sy n="108" d="100"/>
        </p:scale>
        <p:origin x="-216" y="5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-3834" y="-84"/>
      </p:cViewPr>
      <p:guideLst>
        <p:guide orient="horz" pos="3132"/>
        <p:guide pos="213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E30BE4-700F-426D-ADB7-56E9059550E0}" type="datetimeFigureOut">
              <a:rPr lang="ru-RU" smtClean="0"/>
              <a:pPr/>
              <a:t>11.12.2017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7C22E0-7793-4FF2-923B-71CBFFEC68A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3875305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CCCF80-355E-4AD8-8008-7B2320304F91}" type="datetimeFigureOut">
              <a:rPr lang="ru-RU" smtClean="0"/>
              <a:pPr/>
              <a:t>11.12.2017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5350" y="746125"/>
            <a:ext cx="4970463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B371A5-A6A5-4076-95C3-7F524055BF9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952480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95350" y="746125"/>
            <a:ext cx="4970463" cy="37274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B371A5-A6A5-4076-95C3-7F524055BF93}" type="slidenum">
              <a:rPr lang="ru-RU" smtClean="0"/>
              <a:pPr/>
              <a:t>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95350" y="746125"/>
            <a:ext cx="4970463" cy="37274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B371A5-A6A5-4076-95C3-7F524055BF93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95350" y="746125"/>
            <a:ext cx="4970463" cy="37274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B371A5-A6A5-4076-95C3-7F524055BF93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1" y="2130430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1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14FC1-6944-4674-80AF-BB5B223CAD93}" type="datetime1">
              <a:rPr lang="ru-RU" smtClean="0"/>
              <a:pPr/>
              <a:t>11.12.2017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04215-77BE-4C44-A321-95C3723128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9628B-9DD2-490F-B70A-07818CE7C6B8}" type="datetime1">
              <a:rPr lang="ru-RU" smtClean="0"/>
              <a:pPr/>
              <a:t>11.12.2017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04215-77BE-4C44-A321-95C3723128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199" y="274639"/>
            <a:ext cx="6019801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AE8F-6392-4F9C-97B1-B8EE0062F7DF}" type="datetime1">
              <a:rPr lang="ru-RU" smtClean="0"/>
              <a:pPr/>
              <a:t>11.12.2017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04215-77BE-4C44-A321-95C3723128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6D1FC-25FC-45B5-B249-BFFF43413E01}" type="datetime1">
              <a:rPr lang="ru-RU" smtClean="0"/>
              <a:pPr/>
              <a:t>11.12.2017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04215-77BE-4C44-A321-95C3723128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4" y="4406905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4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7E4CC-3E9E-47C6-B4EC-60B4D18C982B}" type="datetime1">
              <a:rPr lang="ru-RU" smtClean="0"/>
              <a:pPr/>
              <a:t>11.12.2017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04215-77BE-4C44-A321-95C3723128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1" y="160020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90E6E-CBF6-49E3-993A-77E61AB06E5F}" type="datetime1">
              <a:rPr lang="ru-RU" smtClean="0"/>
              <a:pPr/>
              <a:t>11.12.2017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04215-77BE-4C44-A321-95C3723128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1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31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49EF7-7993-4542-A9D7-6162BAE913BE}" type="datetime1">
              <a:rPr lang="ru-RU" smtClean="0"/>
              <a:pPr/>
              <a:t>11.12.2017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04215-77BE-4C44-A321-95C3723128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447FA-2567-49CD-94B3-FA3A2015AD3A}" type="datetime1">
              <a:rPr lang="ru-RU" smtClean="0"/>
              <a:pPr/>
              <a:t>11.12.2017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04215-77BE-4C44-A321-95C3723128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DC623-B955-4275-8F12-4C98DE09378A}" type="datetime1">
              <a:rPr lang="ru-RU" smtClean="0"/>
              <a:pPr/>
              <a:t>11.12.2017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04215-77BE-4C44-A321-95C3723128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49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96CEA-DF81-47B4-9196-9EF09C25DA39}" type="datetime1">
              <a:rPr lang="ru-RU" smtClean="0"/>
              <a:pPr/>
              <a:t>11.12.2017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04215-77BE-4C44-A321-95C3723128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86927-1F56-49F2-BB4A-2763B5423B04}" type="datetime1">
              <a:rPr lang="ru-RU" smtClean="0"/>
              <a:pPr/>
              <a:t>11.12.2017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04215-77BE-4C44-A321-95C3723128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463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600205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3" y="6356355"/>
            <a:ext cx="21335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13AA93-11B3-4579-903D-5AF15AD48E96}" type="datetime1">
              <a:rPr lang="ru-RU" smtClean="0"/>
              <a:pPr/>
              <a:t>11.12.2017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1" y="635635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4" y="6356355"/>
            <a:ext cx="21335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04215-77BE-4C44-A321-95C37231288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Заголовок 20"/>
          <p:cNvSpPr>
            <a:spLocks noGrp="1"/>
          </p:cNvSpPr>
          <p:nvPr>
            <p:ph type="title"/>
          </p:nvPr>
        </p:nvSpPr>
        <p:spPr>
          <a:xfrm>
            <a:off x="1115616" y="116632"/>
            <a:ext cx="7668344" cy="1224136"/>
          </a:xfrm>
          <a:noFill/>
        </p:spPr>
        <p:txBody>
          <a:bodyPr>
            <a:normAutofit/>
          </a:bodyPr>
          <a:lstStyle/>
          <a:p>
            <a:pPr algn="l"/>
            <a:r>
              <a:rPr lang="ru-RU" sz="1800" b="1" dirty="0" smtClean="0">
                <a:solidFill>
                  <a:srgbClr val="A88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МИНИСТЕРСТВО ОБРАЗОВАНИЯ</a:t>
            </a:r>
            <a:br>
              <a:rPr lang="ru-RU" sz="1800" b="1" dirty="0" smtClean="0">
                <a:solidFill>
                  <a:srgbClr val="A88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A88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ТВЕРСКОЙ ОБЛАСТИ</a:t>
            </a:r>
            <a:endParaRPr lang="ru-RU" sz="1800" b="1" dirty="0">
              <a:solidFill>
                <a:srgbClr val="A88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043609" y="2276872"/>
            <a:ext cx="7056784" cy="1872208"/>
          </a:xfrm>
        </p:spPr>
        <p:txBody>
          <a:bodyPr>
            <a:normAutofit/>
          </a:bodyPr>
          <a:lstStyle/>
          <a:p>
            <a:pPr algn="ctr" eaLnBrk="0" hangingPunct="0">
              <a:buNone/>
              <a:defRPr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 изменениях в проведении государственной итоговой аттестации в 9-х классах </a:t>
            </a:r>
          </a:p>
          <a:p>
            <a:pPr algn="ctr" eaLnBrk="0" hangingPunct="0">
              <a:buNone/>
              <a:defRPr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Тверской области  в 2018 году</a:t>
            </a:r>
            <a:endParaRPr lang="ru-RU" sz="2800" dirty="0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1" y="5013176"/>
            <a:ext cx="5553477" cy="720080"/>
          </a:xfrm>
          <a:prstGeom prst="rect">
            <a:avLst/>
          </a:prstGeom>
          <a:ln>
            <a:noFill/>
          </a:ln>
        </p:spPr>
        <p:txBody>
          <a:bodyPr lIns="0" tIns="0" rIns="18288" bIns="0" anchor="b">
            <a:normAutofit fontScale="975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kern="0" dirty="0">
              <a:solidFill>
                <a:schemeClr val="accent1">
                  <a:lumMod val="60000"/>
                  <a:lumOff val="40000"/>
                </a:schemeClr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9" name="TextBox 5"/>
          <p:cNvSpPr txBox="1">
            <a:spLocks noChangeArrowheads="1"/>
          </p:cNvSpPr>
          <p:nvPr/>
        </p:nvSpPr>
        <p:spPr bwMode="auto">
          <a:xfrm>
            <a:off x="1475658" y="6211675"/>
            <a:ext cx="646588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dirty="0" smtClean="0">
                <a:solidFill>
                  <a:srgbClr val="A88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30.10.2017</a:t>
            </a:r>
          </a:p>
          <a:p>
            <a:pPr algn="ctr">
              <a:defRPr/>
            </a:pPr>
            <a:r>
              <a:rPr lang="ru-RU" b="1" dirty="0" smtClean="0">
                <a:solidFill>
                  <a:srgbClr val="A88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г. Тверь</a:t>
            </a:r>
            <a:endParaRPr lang="ru-RU" b="1" dirty="0">
              <a:solidFill>
                <a:srgbClr val="A88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Рисунок 11"/>
          <p:cNvPicPr/>
          <p:nvPr/>
        </p:nvPicPr>
        <p:blipFill>
          <a:blip r:embed="rId3" cstate="print">
            <a:lum contrast="12000"/>
          </a:blip>
          <a:srcRect l="5005"/>
          <a:stretch>
            <a:fillRect/>
          </a:stretch>
        </p:blipFill>
        <p:spPr bwMode="auto">
          <a:xfrm>
            <a:off x="179512" y="188640"/>
            <a:ext cx="864096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Заголовок 20"/>
          <p:cNvSpPr>
            <a:spLocks noGrp="1"/>
          </p:cNvSpPr>
          <p:nvPr>
            <p:ph type="title"/>
          </p:nvPr>
        </p:nvSpPr>
        <p:spPr>
          <a:xfrm>
            <a:off x="827583" y="116632"/>
            <a:ext cx="7956376" cy="1224136"/>
          </a:xfrm>
          <a:noFill/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A88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ea typeface="+mn-ea"/>
                <a:cs typeface="Times New Roman" pitchFamily="18" charset="0"/>
              </a:rPr>
              <a:t>ОРГАНИЗАЦИЯ ГИА-9</a:t>
            </a:r>
            <a:endParaRPr lang="ru-RU" sz="2400" b="1" dirty="0">
              <a:solidFill>
                <a:srgbClr val="A88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ea typeface="+mn-ea"/>
              <a:cs typeface="Times New Roman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0" y="5058699"/>
            <a:ext cx="5553477" cy="720080"/>
          </a:xfrm>
          <a:prstGeom prst="rect">
            <a:avLst/>
          </a:prstGeom>
          <a:ln>
            <a:noFill/>
          </a:ln>
        </p:spPr>
        <p:txBody>
          <a:bodyPr lIns="0" tIns="0" rIns="18288" bIns="0" anchor="b">
            <a:normAutofit fontScale="975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kern="0" dirty="0">
              <a:solidFill>
                <a:schemeClr val="accent1">
                  <a:lumMod val="60000"/>
                  <a:lumOff val="40000"/>
                </a:schemeClr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12" name="Рисунок 11"/>
          <p:cNvPicPr/>
          <p:nvPr/>
        </p:nvPicPr>
        <p:blipFill>
          <a:blip r:embed="rId3" cstate="print">
            <a:lum contrast="12000"/>
          </a:blip>
          <a:srcRect l="5005"/>
          <a:stretch>
            <a:fillRect/>
          </a:stretch>
        </p:blipFill>
        <p:spPr bwMode="auto">
          <a:xfrm>
            <a:off x="179512" y="188640"/>
            <a:ext cx="864096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04215-77BE-4C44-A321-95C372312889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251520" y="3356992"/>
            <a:ext cx="7956884" cy="158417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2017/18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году для получения аттестата выпускникам 9-х классов необходимо сдать экзамены по четырём учебным предметам – обязательным (русскому языку и математике) и двум предметам по выбору (физике, химии, биологии, литературе, географии, истории, обществознанию, иностранным языкам, информатике и информационно-коммуникационные технологиям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770916" y="5157192"/>
            <a:ext cx="2160567" cy="9361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3007" y="296637"/>
            <a:ext cx="1260109" cy="9001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Скругленный прямоугольник 2"/>
          <p:cNvSpPr/>
          <p:nvPr/>
        </p:nvSpPr>
        <p:spPr>
          <a:xfrm>
            <a:off x="215516" y="5058699"/>
            <a:ext cx="7992888" cy="1505155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 обучающихся с ограниченными возможностями здоровья, обучающихся детей-инвалидов, освоивших образовательные программы основного общего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образования, количество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сдаваемых экзаменов по их желанию может быть сокращено до двух обязательных экзаменов по русскому языку и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математике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87524" y="1484784"/>
            <a:ext cx="7740860" cy="122413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Приказ 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Министерства 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образования и науки  Российской Федерации от 25.12.2013 № 1394 «Об утверждении Порядка проведения государственной итоговой аттестации по образовательным программам основного общего 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образования» 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трелка вниз 13"/>
          <p:cNvSpPr/>
          <p:nvPr/>
        </p:nvSpPr>
        <p:spPr>
          <a:xfrm>
            <a:off x="3839607" y="2852936"/>
            <a:ext cx="378042" cy="360040"/>
          </a:xfrm>
          <a:prstGeom prst="downArrow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4713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Заголовок 20"/>
          <p:cNvSpPr>
            <a:spLocks noGrp="1"/>
          </p:cNvSpPr>
          <p:nvPr>
            <p:ph type="title"/>
          </p:nvPr>
        </p:nvSpPr>
        <p:spPr>
          <a:xfrm>
            <a:off x="827583" y="116632"/>
            <a:ext cx="7956376" cy="1224136"/>
          </a:xfrm>
          <a:noFill/>
        </p:spPr>
        <p:txBody>
          <a:bodyPr>
            <a:normAutofit/>
          </a:bodyPr>
          <a:lstStyle/>
          <a:p>
            <a:r>
              <a:rPr lang="ru-RU" sz="1800" b="1" dirty="0" smtClean="0">
                <a:solidFill>
                  <a:srgbClr val="A88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ИНФОРМАЦИЯ ОБ ИЗМЕНЕНИЯХ</a:t>
            </a:r>
            <a:br>
              <a:rPr lang="ru-RU" sz="1800" b="1" dirty="0" smtClean="0">
                <a:solidFill>
                  <a:srgbClr val="A88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A88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 В КИМ ОГЭ 2018 ГОДА</a:t>
            </a:r>
            <a:endParaRPr lang="ru-RU" sz="1800" b="1" dirty="0">
              <a:solidFill>
                <a:srgbClr val="A88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0" y="5058699"/>
            <a:ext cx="5553477" cy="720080"/>
          </a:xfrm>
          <a:prstGeom prst="rect">
            <a:avLst/>
          </a:prstGeom>
          <a:ln>
            <a:noFill/>
          </a:ln>
        </p:spPr>
        <p:txBody>
          <a:bodyPr lIns="0" tIns="0" rIns="18288" bIns="0" anchor="b">
            <a:normAutofit fontScale="975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kern="0" dirty="0">
              <a:solidFill>
                <a:schemeClr val="accent1">
                  <a:lumMod val="60000"/>
                  <a:lumOff val="40000"/>
                </a:schemeClr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12" name="Рисунок 11"/>
          <p:cNvPicPr/>
          <p:nvPr/>
        </p:nvPicPr>
        <p:blipFill>
          <a:blip r:embed="rId3" cstate="print">
            <a:lum contrast="12000"/>
          </a:blip>
          <a:srcRect l="5005"/>
          <a:stretch>
            <a:fillRect/>
          </a:stretch>
        </p:blipFill>
        <p:spPr bwMode="auto">
          <a:xfrm>
            <a:off x="179512" y="188640"/>
            <a:ext cx="864096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04215-77BE-4C44-A321-95C372312889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287524" y="1628800"/>
            <a:ext cx="3312368" cy="16434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70916" y="5157192"/>
            <a:ext cx="2160567" cy="9361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8258" y="1376772"/>
            <a:ext cx="1871494" cy="20162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ЛИТЕРАТУРА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628121" y="1268760"/>
            <a:ext cx="6048335" cy="223224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1) Усовершенствованы 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инструкции к работе и отдельным заданиям (они более полно, последовательно и чётко отражают требования критериев, дают ясное представление о том, какие действия и в какой логике должен выполнять экзаменуемый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Переработаны и приведены в соответствие с ЕГЭ критерии оценивания развёрнутых ответов. </a:t>
            </a:r>
          </a:p>
          <a:p>
            <a:pPr algn="ctr"/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3) Максимальный первичный балл за выполнение всей работы увеличен с 23 до 29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26381" y="4135615"/>
            <a:ext cx="1943502" cy="147616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811408" y="4072313"/>
            <a:ext cx="5721032" cy="1629699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сравнению со структурой 2017 года из работы исключён модуль «Реальная математика». Задачи этого модуля распределены по модулям «Алгебра» и «Геометрия». </a:t>
            </a:r>
            <a:endPara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Количество 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заданий и максимальный первичный балл оставлены без изменений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68258" y="6093296"/>
            <a:ext cx="7776151" cy="57606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ДРУГИМ УЧЕБНЫМ ПРЕДМЕТАМ ИЗМЕНЕНЙ НЕТ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3007" y="296637"/>
            <a:ext cx="1260109" cy="9001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63224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A88000"/>
                </a:solidFill>
              </a:rPr>
              <a:t>СОБЕСЕДОВАНИЕ </a:t>
            </a:r>
            <a:br>
              <a:rPr lang="ru-RU" sz="2400" b="1" dirty="0" smtClean="0">
                <a:solidFill>
                  <a:srgbClr val="A88000"/>
                </a:solidFill>
              </a:rPr>
            </a:br>
            <a:r>
              <a:rPr lang="ru-RU" sz="2400" b="1" dirty="0" smtClean="0">
                <a:solidFill>
                  <a:srgbClr val="A88000"/>
                </a:solidFill>
              </a:rPr>
              <a:t>ПО ПРЕДМЕТУ «РУССКИЙ ЯЗЫК»</a:t>
            </a:r>
            <a:endParaRPr lang="ru-RU" sz="2400" b="1" dirty="0">
              <a:solidFill>
                <a:srgbClr val="A88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ru-RU" sz="1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04215-77BE-4C44-A321-95C372312889}" type="slidenum">
              <a:rPr lang="ru-RU" smtClean="0"/>
              <a:pPr/>
              <a:t>4</a:t>
            </a:fld>
            <a:endParaRPr lang="ru-RU"/>
          </a:p>
        </p:txBody>
      </p:sp>
      <p:pic>
        <p:nvPicPr>
          <p:cNvPr id="5" name="Рисунок 4"/>
          <p:cNvPicPr/>
          <p:nvPr/>
        </p:nvPicPr>
        <p:blipFill>
          <a:blip r:embed="rId2" cstate="print">
            <a:lum contrast="12000"/>
          </a:blip>
          <a:srcRect l="5005"/>
          <a:stretch>
            <a:fillRect/>
          </a:stretch>
        </p:blipFill>
        <p:spPr bwMode="auto">
          <a:xfrm>
            <a:off x="179512" y="188640"/>
            <a:ext cx="864096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328760"/>
            <a:ext cx="1119785" cy="7998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600536" y="2852936"/>
            <a:ext cx="3863127" cy="115212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выполнение экзаменационной работы отводится 15 минут на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одного участника экзамена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447439" y="1556792"/>
            <a:ext cx="4032448" cy="43204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2019 год – штатный режим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907703" y="2117440"/>
            <a:ext cx="5184577" cy="50405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Февраль-март 2018 года  - апробация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932040" y="2817767"/>
            <a:ext cx="3528392" cy="129614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Итоговое собеседование выпускники 9 классов будут проходить в своих школах. Оцениваться оно будет по системе «зачет»/«незачет». 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827584" y="4581128"/>
            <a:ext cx="7560840" cy="122413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Общее количество баллов за всю работу – 14 баллов.</a:t>
            </a:r>
          </a:p>
          <a:p>
            <a:pPr algn="ctr"/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Экзаменуемый получает зачет в случае, если за выполнение работы он набрал 8 и более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баллов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4181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3876</TotalTime>
  <Words>324</Words>
  <Application>Microsoft Office PowerPoint</Application>
  <PresentationFormat>Экран (4:3)</PresentationFormat>
  <Paragraphs>32</Paragraphs>
  <Slides>4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МИНИСТЕРСТВО ОБРАЗОВАНИЯ ТВЕРСКОЙ ОБЛАСТИ</vt:lpstr>
      <vt:lpstr>ОРГАНИЗАЦИЯ ГИА-9</vt:lpstr>
      <vt:lpstr>ИНФОРМАЦИЯ ОБ ИЗМЕНЕНИЯХ  В КИМ ОГЭ 2018 ГОДА</vt:lpstr>
      <vt:lpstr>СОБЕСЕДОВАНИЕ  ПО ПРЕДМЕТУ «РУССКИЙ ЯЗЫК»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Министерство транспорта Тверской области</dc:title>
  <dc:creator>zsl</dc:creator>
  <cp:lastModifiedBy>Сотрудник</cp:lastModifiedBy>
  <cp:revision>148</cp:revision>
  <cp:lastPrinted>2017-10-30T07:00:52Z</cp:lastPrinted>
  <dcterms:created xsi:type="dcterms:W3CDTF">2016-06-06T10:50:36Z</dcterms:created>
  <dcterms:modified xsi:type="dcterms:W3CDTF">2017-12-11T06:28:52Z</dcterms:modified>
</cp:coreProperties>
</file>